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424" r:id="rId3"/>
    <p:sldId id="492" r:id="rId4"/>
    <p:sldId id="489" r:id="rId5"/>
    <p:sldId id="418" r:id="rId6"/>
    <p:sldId id="427" r:id="rId7"/>
    <p:sldId id="374" r:id="rId8"/>
    <p:sldId id="373" r:id="rId9"/>
    <p:sldId id="425" r:id="rId10"/>
    <p:sldId id="293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Nunito Black" panose="020B0604020202020204" charset="-52"/>
      <p:bold r:id="rId16"/>
      <p:boldItalic r:id="rId17"/>
    </p:embeddedFont>
    <p:embeddedFont>
      <p:font typeface="Nunito ExtraLight" panose="020B0604020202020204" charset="-52"/>
      <p:regular r:id="rId18"/>
      <p:italic r:id="rId19"/>
    </p:embeddedFont>
    <p:embeddedFont>
      <p:font typeface="VAG World" pitchFamily="2" charset="0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9E8"/>
    <a:srgbClr val="AFF6CF"/>
    <a:srgbClr val="64A8F2"/>
    <a:srgbClr val="FF6C6F"/>
    <a:srgbClr val="1348C2"/>
    <a:srgbClr val="E4E2F6"/>
    <a:srgbClr val="19426D"/>
    <a:srgbClr val="103070"/>
    <a:srgbClr val="174DC8"/>
    <a:srgbClr val="70C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3" autoAdjust="0"/>
    <p:restoredTop sz="94660"/>
  </p:normalViewPr>
  <p:slideViewPr>
    <p:cSldViewPr snapToGrid="0">
      <p:cViewPr>
        <p:scale>
          <a:sx n="50" d="100"/>
          <a:sy n="50" d="100"/>
        </p:scale>
        <p:origin x="2826" y="15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7B2A262E-5C6E-4CA1-813E-1C94B7C1B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4F009AAE-6CB5-43A5-9004-CAA0CB79568A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2" name="그림 2711">
            <a:extLst>
              <a:ext uri="{FF2B5EF4-FFF2-40B4-BE49-F238E27FC236}">
                <a16:creationId xmlns:a16="http://schemas.microsoft.com/office/drawing/2014/main" id="{28C54BC0-095A-473C-BF5B-9FDEED753FE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0C8E005-004F-4283-A8B8-D7701E0D9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4FCDA86A-2312-4590-A760-5F3870EA0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C45A659C-79EF-41C9-ABD8-96D62C2B797E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608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4895A2-B324-4C42-866E-3025299BE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6AD3F533-791C-4A53-BE1E-E92C3D18E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C6886C01-DE67-4306-9190-7B37767E74AA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23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7D82F-7DD2-4455-B909-D2A5896EF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59C1FA06-B1E3-4C77-9A47-6D95984B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4BA17984-646D-4142-8EBB-68F89786D9A9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586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1D1AFF-6005-4EA3-B323-F53DF3B3E7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8BDFD457-1DE8-4FB5-A2FD-40C43589E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E1FC028F-8419-4D2D-A118-B11F8354DBE1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4324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6CE840-8C92-4641-A627-9946706BF4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A7E18AC7-9093-450C-A17F-73DA07169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3AAB848-3E90-4D33-9670-1098AF8072FF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031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35E461-3243-4E18-91F7-0FE564A0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6D38F6CE-F0D5-447C-90B3-78B900D0E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924DAAF6-8300-4F7D-AFC0-2991BD0D8F17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317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D9DB95-F89E-4388-87DA-322FE2427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6283028-23DE-4DF6-AC0D-C56699B39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46CFC524-6F57-49B5-9921-DE78879F4746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0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FE0703-A092-426C-9803-9B464134C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C7FE9A75-CE7F-4EDA-92C4-72C400AAA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98A268AB-960A-49A4-9573-AAA4AB1DA99A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384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7D82F-7DD2-4455-B909-D2A5896EF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5726CCF9-96D8-4405-A83F-2CEE37D908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7522" y="1036751"/>
            <a:ext cx="2252483" cy="4928738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846BA9D5-9F85-43E6-9775-26FAD7F5B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3648375-7837-4ED8-B52F-6205E92CC36A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76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7D82F-7DD2-4455-B909-D2A5896EF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FDE669F9-C5F0-4AE3-AEA0-5C816C39FD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C4028EE0-2863-4A4B-8C4D-3162B6D28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4228CBCA-D9F7-465C-9771-9FFE004AA208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24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0C8E005-004F-4283-A8B8-D7701E0D9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04D887A7-4B4D-4ACA-9F61-A1D55E055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749CFCBC-0ED9-477E-B9E9-4C2558C880AC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943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FE0703-A092-426C-9803-9B464134C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6067BFBB-3C4A-450B-BA69-D902785E29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94547" y="827437"/>
            <a:ext cx="6379412" cy="4347195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D90B1BA6-D56A-4934-9C93-A2B23B518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3BD261B3-F4D0-48E2-9D1E-4A6B1A1379C9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37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642E6004-7621-46FE-B4AD-745CD24FF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D913E1C8-2D42-43CE-932A-90D238635B36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D77FC49C-32FC-447A-8348-EC038F1B8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A22FF93-8D3B-47DE-9EA8-C9E5BDBA0396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4895A2-B324-4C42-866E-3025299BE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B03B3E48-2804-43ED-8A10-99760B2DB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3B38A321-9BBE-4E4D-8514-28DBB9D7740C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435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7D82F-7DD2-4455-B909-D2A5896EF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164B8AAB-59F7-4952-8137-D1B674754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E698616E-4636-42A5-84E1-0081D4188AD8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1D1AFF-6005-4EA3-B323-F53DF3B3E7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35DE769A-5E41-44A4-90BC-FFE6F0CBE0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684233B1-12EB-4623-A8F2-807422047C6D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680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6CE840-8C92-4641-A627-9946706BF4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20CC2E81-8C1D-4658-A82E-1E588E47A1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152590F-E367-409B-9BA8-7A0A48471D93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3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35E461-3243-4E18-91F7-0FE564A053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D8025FF7-2598-455B-A08B-9C66BBCB6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71D58B3-6EAC-487A-8220-47DDD51518E7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49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D9DB95-F89E-4388-87DA-322FE2427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5E21707-A125-496E-85BF-C276920AA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0A313FC-6A09-4F1C-B8DA-1ED264CD2308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08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FE0703-A092-426C-9803-9B464134C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375C7F0E-9F66-4D77-8797-21AECEFFC9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90232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CDD74AF-C428-4A85-9338-139240CD6991}"/>
              </a:ext>
            </a:extLst>
          </p:cNvPr>
          <p:cNvSpPr txBox="1"/>
          <p:nvPr userDrawn="1"/>
        </p:nvSpPr>
        <p:spPr>
          <a:xfrm>
            <a:off x="4181605" y="69580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77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72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://openweatherma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28A4AA-5EAF-4F6D-8B85-E82EA5B202DA}"/>
              </a:ext>
            </a:extLst>
          </p:cNvPr>
          <p:cNvSpPr txBox="1"/>
          <p:nvPr/>
        </p:nvSpPr>
        <p:spPr>
          <a:xfrm>
            <a:off x="3002414" y="2018790"/>
            <a:ext cx="6187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Telegram video bot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724B64-4B57-4C25-92CA-9927870179AE}"/>
              </a:ext>
            </a:extLst>
          </p:cNvPr>
          <p:cNvSpPr/>
          <p:nvPr/>
        </p:nvSpPr>
        <p:spPr>
          <a:xfrm>
            <a:off x="3068185" y="4444957"/>
            <a:ext cx="61213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Бесплатный способ создания кружка в неограниченном количестве</a:t>
            </a:r>
            <a:endParaRPr lang="ko-KR" altLang="en-US" sz="2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pic>
        <p:nvPicPr>
          <p:cNvPr id="10" name="Рисунок 9" descr="Чат (справа налево)">
            <a:extLst>
              <a:ext uri="{FF2B5EF4-FFF2-40B4-BE49-F238E27FC236}">
                <a16:creationId xmlns:a16="http://schemas.microsoft.com/office/drawing/2014/main" id="{31977E13-342B-4011-8F36-4E9922AB4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3769" y="5244852"/>
            <a:ext cx="1569910" cy="1569910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A26CFBF-8BB5-4A0C-9C27-0CB4AC402CC4}"/>
              </a:ext>
            </a:extLst>
          </p:cNvPr>
          <p:cNvSpPr/>
          <p:nvPr/>
        </p:nvSpPr>
        <p:spPr>
          <a:xfrm>
            <a:off x="2767913" y="1664044"/>
            <a:ext cx="6656173" cy="23102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38DBB3D-DB29-4A92-8919-A7FC78E04F5E}"/>
              </a:ext>
            </a:extLst>
          </p:cNvPr>
          <p:cNvSpPr/>
          <p:nvPr/>
        </p:nvSpPr>
        <p:spPr>
          <a:xfrm>
            <a:off x="999987" y="442372"/>
            <a:ext cx="10192026" cy="313944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ru-RU" altLang="ko-KR" sz="72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Спасибо за внимание</a:t>
            </a:r>
            <a:r>
              <a:rPr lang="en-US" altLang="ko-KR" sz="72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C21564-A36F-4320-8B93-61B9908E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163" y="5183248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5026A-D81C-40F1-9CF7-F55AB9D09C5F}"/>
              </a:ext>
            </a:extLst>
          </p:cNvPr>
          <p:cNvSpPr txBox="1"/>
          <p:nvPr/>
        </p:nvSpPr>
        <p:spPr>
          <a:xfrm>
            <a:off x="7392550" y="6069728"/>
            <a:ext cx="571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Ссылка на бота :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6797DA0-30A4-4726-B23E-38F5D379BDD1}"/>
              </a:ext>
            </a:extLst>
          </p:cNvPr>
          <p:cNvSpPr/>
          <p:nvPr/>
        </p:nvSpPr>
        <p:spPr>
          <a:xfrm>
            <a:off x="636523" y="389925"/>
            <a:ext cx="4875938" cy="802237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altLang="ko-KR" sz="2800" dirty="0">
                <a:latin typeface="VAG World" pitchFamily="2" charset="0"/>
                <a:cs typeface="VAG World" pitchFamily="2" charset="0"/>
              </a:rPr>
              <a:t>Первые проектные идеи:</a:t>
            </a:r>
            <a:endParaRPr lang="ko-KR" altLang="en-US" sz="2800" dirty="0"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B37CE-D05D-4ABE-87F1-82D1DA291F02}"/>
              </a:ext>
            </a:extLst>
          </p:cNvPr>
          <p:cNvSpPr/>
          <p:nvPr/>
        </p:nvSpPr>
        <p:spPr>
          <a:xfrm>
            <a:off x="635176" y="1863271"/>
            <a:ext cx="37473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Прогноз погоды на «</a:t>
            </a:r>
            <a:r>
              <a:rPr lang="en-US" altLang="ko-KR" sz="20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tkinter</a:t>
            </a:r>
            <a:r>
              <a:rPr lang="ru-RU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» с использованием </a:t>
            </a:r>
            <a:r>
              <a:rPr lang="ru-RU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сайте </a:t>
            </a:r>
            <a:r>
              <a:rPr lang="en-US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OpenWeatherMap.org</a:t>
            </a:r>
            <a:r>
              <a:rPr lang="en-US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11C358-0AB1-4580-99E9-16C7EE6F095D}"/>
              </a:ext>
            </a:extLst>
          </p:cNvPr>
          <p:cNvSpPr/>
          <p:nvPr/>
        </p:nvSpPr>
        <p:spPr>
          <a:xfrm>
            <a:off x="635176" y="1426982"/>
            <a:ext cx="243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7B7252-16A0-4942-9AB1-AC5B9335FE4C}"/>
              </a:ext>
            </a:extLst>
          </p:cNvPr>
          <p:cNvSpPr/>
          <p:nvPr/>
        </p:nvSpPr>
        <p:spPr>
          <a:xfrm>
            <a:off x="4698993" y="1426981"/>
            <a:ext cx="2702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B01424-8969-401B-976F-ACF025FC4055}"/>
              </a:ext>
            </a:extLst>
          </p:cNvPr>
          <p:cNvSpPr/>
          <p:nvPr/>
        </p:nvSpPr>
        <p:spPr>
          <a:xfrm>
            <a:off x="8285273" y="1426981"/>
            <a:ext cx="243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16">
            <a:extLst>
              <a:ext uri="{FF2B5EF4-FFF2-40B4-BE49-F238E27FC236}">
                <a16:creationId xmlns:a16="http://schemas.microsoft.com/office/drawing/2014/main" id="{5A460103-33DF-4470-BA89-D5F82D3D0275}"/>
              </a:ext>
            </a:extLst>
          </p:cNvPr>
          <p:cNvSpPr/>
          <p:nvPr/>
        </p:nvSpPr>
        <p:spPr>
          <a:xfrm>
            <a:off x="4698993" y="1863271"/>
            <a:ext cx="35862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Телеграмм бот предназначенный для конвертации файлов</a:t>
            </a:r>
            <a:r>
              <a:rPr lang="en-US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31" name="직사각형 16">
            <a:extLst>
              <a:ext uri="{FF2B5EF4-FFF2-40B4-BE49-F238E27FC236}">
                <a16:creationId xmlns:a16="http://schemas.microsoft.com/office/drawing/2014/main" id="{632C1697-E14E-4503-9795-2283B9F17F56}"/>
              </a:ext>
            </a:extLst>
          </p:cNvPr>
          <p:cNvSpPr/>
          <p:nvPr/>
        </p:nvSpPr>
        <p:spPr>
          <a:xfrm>
            <a:off x="8285273" y="1844749"/>
            <a:ext cx="3586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Телеграмм бот предназначенный для конвертации видео в кружок</a:t>
            </a:r>
            <a:r>
              <a:rPr lang="en-US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32" name="타원 32">
            <a:extLst>
              <a:ext uri="{FF2B5EF4-FFF2-40B4-BE49-F238E27FC236}">
                <a16:creationId xmlns:a16="http://schemas.microsoft.com/office/drawing/2014/main" id="{9A5B4947-6803-43DB-8457-FB21F8F9CA01}"/>
              </a:ext>
            </a:extLst>
          </p:cNvPr>
          <p:cNvSpPr/>
          <p:nvPr/>
        </p:nvSpPr>
        <p:spPr>
          <a:xfrm>
            <a:off x="5092679" y="3302881"/>
            <a:ext cx="2006641" cy="2006641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/>
          <a:p>
            <a:pPr algn="ctr"/>
            <a:endParaRPr lang="ko-KR" altLang="en-US" sz="2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타원 63">
            <a:extLst>
              <a:ext uri="{FF2B5EF4-FFF2-40B4-BE49-F238E27FC236}">
                <a16:creationId xmlns:a16="http://schemas.microsoft.com/office/drawing/2014/main" id="{A473ED56-39DB-4281-9038-E8F6DE9FA753}"/>
              </a:ext>
            </a:extLst>
          </p:cNvPr>
          <p:cNvSpPr/>
          <p:nvPr/>
        </p:nvSpPr>
        <p:spPr>
          <a:xfrm>
            <a:off x="1291918" y="3285791"/>
            <a:ext cx="1994298" cy="1994298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/>
          <a:p>
            <a:pPr algn="ctr"/>
            <a:endParaRPr lang="ko-KR" altLang="en-US" sz="2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타원 69">
            <a:extLst>
              <a:ext uri="{FF2B5EF4-FFF2-40B4-BE49-F238E27FC236}">
                <a16:creationId xmlns:a16="http://schemas.microsoft.com/office/drawing/2014/main" id="{D1D58D89-3248-411C-B086-C764A9B757EF}"/>
              </a:ext>
            </a:extLst>
          </p:cNvPr>
          <p:cNvSpPr/>
          <p:nvPr/>
        </p:nvSpPr>
        <p:spPr>
          <a:xfrm>
            <a:off x="8717948" y="3304299"/>
            <a:ext cx="2006641" cy="2006641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/>
          <a:p>
            <a:pPr algn="ctr"/>
            <a:endParaRPr lang="ko-KR" altLang="en-US" sz="2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Рисунок 7" descr="Облачно с прояснениями">
            <a:extLst>
              <a:ext uri="{FF2B5EF4-FFF2-40B4-BE49-F238E27FC236}">
                <a16:creationId xmlns:a16="http://schemas.microsoft.com/office/drawing/2014/main" id="{7ABAB156-0A33-4724-A85D-D9BBD6A5C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892" y="3550043"/>
            <a:ext cx="1454349" cy="1454349"/>
          </a:xfrm>
          <a:prstGeom prst="rect">
            <a:avLst/>
          </a:prstGeom>
        </p:spPr>
      </p:pic>
      <p:pic>
        <p:nvPicPr>
          <p:cNvPr id="10" name="Рисунок 9" descr="Документ">
            <a:extLst>
              <a:ext uri="{FF2B5EF4-FFF2-40B4-BE49-F238E27FC236}">
                <a16:creationId xmlns:a16="http://schemas.microsoft.com/office/drawing/2014/main" id="{50793899-E20E-4208-B5CB-FD43B6388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4662" y="3615880"/>
            <a:ext cx="1322673" cy="1322673"/>
          </a:xfrm>
          <a:prstGeom prst="rect">
            <a:avLst/>
          </a:prstGeom>
        </p:spPr>
      </p:pic>
      <p:pic>
        <p:nvPicPr>
          <p:cNvPr id="12" name="Рисунок 11" descr="Мультимедийная презентация">
            <a:extLst>
              <a:ext uri="{FF2B5EF4-FFF2-40B4-BE49-F238E27FC236}">
                <a16:creationId xmlns:a16="http://schemas.microsoft.com/office/drawing/2014/main" id="{0B9853FE-FA09-4C5E-AB37-3E65DCF1C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9931" y="3681719"/>
            <a:ext cx="1322673" cy="1322673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BD44B6-EE37-44C8-B1DC-48F94DE6E666}"/>
              </a:ext>
            </a:extLst>
          </p:cNvPr>
          <p:cNvSpPr/>
          <p:nvPr/>
        </p:nvSpPr>
        <p:spPr>
          <a:xfrm>
            <a:off x="-12198845" y="1013582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6FF127F-AC55-447B-8E62-387D75284735}"/>
              </a:ext>
            </a:extLst>
          </p:cNvPr>
          <p:cNvSpPr/>
          <p:nvPr/>
        </p:nvSpPr>
        <p:spPr>
          <a:xfrm>
            <a:off x="-1527217" y="1013582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D159153-6786-4A6E-9BB3-3CA9B5A2A579}"/>
              </a:ext>
            </a:extLst>
          </p:cNvPr>
          <p:cNvSpPr/>
          <p:nvPr/>
        </p:nvSpPr>
        <p:spPr>
          <a:xfrm>
            <a:off x="-12706846" y="1013582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BDD8C9C-F6F6-4F1B-A0E5-81A336F8CD94}"/>
              </a:ext>
            </a:extLst>
          </p:cNvPr>
          <p:cNvSpPr/>
          <p:nvPr/>
        </p:nvSpPr>
        <p:spPr>
          <a:xfrm>
            <a:off x="-11685210" y="0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9F91C9F-E728-4AE1-BFF6-E81C3E0A04CC}"/>
              </a:ext>
            </a:extLst>
          </p:cNvPr>
          <p:cNvSpPr/>
          <p:nvPr/>
        </p:nvSpPr>
        <p:spPr>
          <a:xfrm>
            <a:off x="-1014792" y="0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1F80E7D-403B-4AE2-BB2E-99880571AE43}"/>
              </a:ext>
            </a:extLst>
          </p:cNvPr>
          <p:cNvSpPr/>
          <p:nvPr/>
        </p:nvSpPr>
        <p:spPr>
          <a:xfrm>
            <a:off x="-12192001" y="0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9609A23-0E24-4DAB-B2F5-01700E1AD293}"/>
              </a:ext>
            </a:extLst>
          </p:cNvPr>
          <p:cNvSpPr/>
          <p:nvPr/>
        </p:nvSpPr>
        <p:spPr>
          <a:xfrm>
            <a:off x="-12700002" y="2027164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59DB1A1-DC17-4FF0-9586-561774B0A241}"/>
              </a:ext>
            </a:extLst>
          </p:cNvPr>
          <p:cNvSpPr/>
          <p:nvPr/>
        </p:nvSpPr>
        <p:spPr>
          <a:xfrm>
            <a:off x="-2028374" y="2027164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DAA6829F-6267-4850-8ED2-A331198803BF}"/>
              </a:ext>
            </a:extLst>
          </p:cNvPr>
          <p:cNvSpPr/>
          <p:nvPr/>
        </p:nvSpPr>
        <p:spPr>
          <a:xfrm>
            <a:off x="-13208003" y="2027164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1EBF7C7-A78D-4342-AD14-1B39EBBFC247}"/>
              </a:ext>
            </a:extLst>
          </p:cNvPr>
          <p:cNvSpPr/>
          <p:nvPr/>
        </p:nvSpPr>
        <p:spPr>
          <a:xfrm>
            <a:off x="-13208003" y="3040746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09DE00CA-384A-4244-80E7-960895926DA9}"/>
              </a:ext>
            </a:extLst>
          </p:cNvPr>
          <p:cNvSpPr/>
          <p:nvPr/>
        </p:nvSpPr>
        <p:spPr>
          <a:xfrm>
            <a:off x="-2536375" y="3040746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AE9F227-6387-44F0-B0E8-5A082CF8BEE3}"/>
              </a:ext>
            </a:extLst>
          </p:cNvPr>
          <p:cNvSpPr/>
          <p:nvPr/>
        </p:nvSpPr>
        <p:spPr>
          <a:xfrm>
            <a:off x="-13716004" y="3040746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C86F82C-D136-43B5-B767-FF6B1E4F824E}"/>
              </a:ext>
            </a:extLst>
          </p:cNvPr>
          <p:cNvSpPr/>
          <p:nvPr/>
        </p:nvSpPr>
        <p:spPr>
          <a:xfrm>
            <a:off x="-13716004" y="4054328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BF4AA48-B4E0-40DE-A493-416FF3730A8C}"/>
              </a:ext>
            </a:extLst>
          </p:cNvPr>
          <p:cNvSpPr/>
          <p:nvPr/>
        </p:nvSpPr>
        <p:spPr>
          <a:xfrm>
            <a:off x="-3044376" y="4054328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855293B-7854-42A6-892A-2651479D9750}"/>
              </a:ext>
            </a:extLst>
          </p:cNvPr>
          <p:cNvSpPr/>
          <p:nvPr/>
        </p:nvSpPr>
        <p:spPr>
          <a:xfrm>
            <a:off x="-14224005" y="4054328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0F240A0-61ED-4190-83E4-49AD35E92C78}"/>
              </a:ext>
            </a:extLst>
          </p:cNvPr>
          <p:cNvSpPr/>
          <p:nvPr/>
        </p:nvSpPr>
        <p:spPr>
          <a:xfrm>
            <a:off x="-14224005" y="5067910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786E1AB-443F-4329-ADE5-F72854336C54}"/>
              </a:ext>
            </a:extLst>
          </p:cNvPr>
          <p:cNvSpPr/>
          <p:nvPr/>
        </p:nvSpPr>
        <p:spPr>
          <a:xfrm>
            <a:off x="-3552377" y="5067910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10940B3-F9D0-493F-9D38-F18666737BC3}"/>
              </a:ext>
            </a:extLst>
          </p:cNvPr>
          <p:cNvSpPr/>
          <p:nvPr/>
        </p:nvSpPr>
        <p:spPr>
          <a:xfrm>
            <a:off x="-14732006" y="5067910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7904511A-C5BA-4B66-ACEF-FCB6A099371C}"/>
              </a:ext>
            </a:extLst>
          </p:cNvPr>
          <p:cNvSpPr/>
          <p:nvPr/>
        </p:nvSpPr>
        <p:spPr>
          <a:xfrm>
            <a:off x="-14732006" y="6081492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1358C923-B617-4578-B04F-97DE01A55528}"/>
              </a:ext>
            </a:extLst>
          </p:cNvPr>
          <p:cNvSpPr/>
          <p:nvPr/>
        </p:nvSpPr>
        <p:spPr>
          <a:xfrm>
            <a:off x="-4060378" y="6081492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4C9349F5-61A8-4829-AFD2-52BDD13E1AA4}"/>
              </a:ext>
            </a:extLst>
          </p:cNvPr>
          <p:cNvSpPr/>
          <p:nvPr/>
        </p:nvSpPr>
        <p:spPr>
          <a:xfrm>
            <a:off x="-15240007" y="6081492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43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CA50B22-8DDA-46B6-AE57-4AB2D5078A55}"/>
              </a:ext>
            </a:extLst>
          </p:cNvPr>
          <p:cNvSpPr txBox="1"/>
          <p:nvPr/>
        </p:nvSpPr>
        <p:spPr>
          <a:xfrm>
            <a:off x="1838382" y="2058222"/>
            <a:ext cx="8508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Перебрав некоторое количество идей я решил остановиться на теме: бота для преобразования видео в кружок. </a:t>
            </a:r>
          </a:p>
          <a:p>
            <a:endParaRPr lang="ru-RU" altLang="ko-KR" sz="16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altLang="ko-KR" sz="20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Почему именно кружок?</a:t>
            </a:r>
          </a:p>
          <a:p>
            <a:endParaRPr lang="ru-RU" altLang="ko-KR" sz="16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altLang="ko-KR" sz="16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Это связано с одним случаям когда мне понадобилось преобразовать несколько видео для пересылки, но оказалось что большинство сервисов (ботов) обладают ограничениями в виде ограниченности преобразований, а дальше приходилось подписываться на каналы и либо покупать дополнительные обработки. И тогда мне пришла идея: а почему бы не разработать собственного бота с большим количеством функций.</a:t>
            </a:r>
            <a:endParaRPr lang="en-US" altLang="ko-KR" sz="16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963EB-834B-435B-9AC5-4CD49AC90508}"/>
              </a:ext>
            </a:extLst>
          </p:cNvPr>
          <p:cNvSpPr txBox="1"/>
          <p:nvPr/>
        </p:nvSpPr>
        <p:spPr>
          <a:xfrm>
            <a:off x="1616186" y="1004198"/>
            <a:ext cx="8959627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ru-RU" altLang="ko-KR" sz="2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Почему именно такая тема?</a:t>
            </a:r>
            <a:endParaRPr lang="en-US" altLang="ko-KR" sz="2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3A8511B-8C49-4911-A971-9E2FB389CDE7}"/>
              </a:ext>
            </a:extLst>
          </p:cNvPr>
          <p:cNvSpPr/>
          <p:nvPr/>
        </p:nvSpPr>
        <p:spPr>
          <a:xfrm>
            <a:off x="1616186" y="1897737"/>
            <a:ext cx="8959626" cy="316853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 descr="Конверт">
            <a:extLst>
              <a:ext uri="{FF2B5EF4-FFF2-40B4-BE49-F238E27FC236}">
                <a16:creationId xmlns:a16="http://schemas.microsoft.com/office/drawing/2014/main" id="{72C262C2-3004-4653-9997-CC1F1C1B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60" y="5657335"/>
            <a:ext cx="914400" cy="9144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8D9A54-0EB0-4F7A-B4FD-274586E6F07C}"/>
              </a:ext>
            </a:extLst>
          </p:cNvPr>
          <p:cNvSpPr/>
          <p:nvPr/>
        </p:nvSpPr>
        <p:spPr>
          <a:xfrm>
            <a:off x="15233162" y="776508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36A6274-83F0-4B42-A216-99EB0E136CA7}"/>
              </a:ext>
            </a:extLst>
          </p:cNvPr>
          <p:cNvSpPr/>
          <p:nvPr/>
        </p:nvSpPr>
        <p:spPr>
          <a:xfrm>
            <a:off x="25904790" y="776508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BE62B47-69BE-48B6-9620-8DA134E17F89}"/>
              </a:ext>
            </a:extLst>
          </p:cNvPr>
          <p:cNvSpPr/>
          <p:nvPr/>
        </p:nvSpPr>
        <p:spPr>
          <a:xfrm>
            <a:off x="14725161" y="776508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9284E49-E0E7-49CB-B055-843F3C0B580E}"/>
              </a:ext>
            </a:extLst>
          </p:cNvPr>
          <p:cNvSpPr/>
          <p:nvPr/>
        </p:nvSpPr>
        <p:spPr>
          <a:xfrm>
            <a:off x="15746797" y="-237074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2EC6069-7432-496B-BED4-1B3537439530}"/>
              </a:ext>
            </a:extLst>
          </p:cNvPr>
          <p:cNvSpPr/>
          <p:nvPr/>
        </p:nvSpPr>
        <p:spPr>
          <a:xfrm>
            <a:off x="26417215" y="-237074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7B21C42-81AF-4991-BF2D-A8A480218CF6}"/>
              </a:ext>
            </a:extLst>
          </p:cNvPr>
          <p:cNvSpPr/>
          <p:nvPr/>
        </p:nvSpPr>
        <p:spPr>
          <a:xfrm>
            <a:off x="15240006" y="-237074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877D197-669C-420C-92AE-F4E847AD86F1}"/>
              </a:ext>
            </a:extLst>
          </p:cNvPr>
          <p:cNvSpPr/>
          <p:nvPr/>
        </p:nvSpPr>
        <p:spPr>
          <a:xfrm>
            <a:off x="14732005" y="1790090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4859050-C668-40D7-B73E-5C83539B1314}"/>
              </a:ext>
            </a:extLst>
          </p:cNvPr>
          <p:cNvSpPr/>
          <p:nvPr/>
        </p:nvSpPr>
        <p:spPr>
          <a:xfrm>
            <a:off x="25403633" y="1790090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D6BA37B-FBAC-43B6-B74D-2A46A7E98596}"/>
              </a:ext>
            </a:extLst>
          </p:cNvPr>
          <p:cNvSpPr/>
          <p:nvPr/>
        </p:nvSpPr>
        <p:spPr>
          <a:xfrm>
            <a:off x="14224004" y="1790090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8D5F381-65FD-4FC7-93B9-590B04947357}"/>
              </a:ext>
            </a:extLst>
          </p:cNvPr>
          <p:cNvSpPr/>
          <p:nvPr/>
        </p:nvSpPr>
        <p:spPr>
          <a:xfrm>
            <a:off x="14224004" y="2803672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D8B19AF-CFD8-4846-B1E5-22A860CB3584}"/>
              </a:ext>
            </a:extLst>
          </p:cNvPr>
          <p:cNvSpPr/>
          <p:nvPr/>
        </p:nvSpPr>
        <p:spPr>
          <a:xfrm>
            <a:off x="24895632" y="2803672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8F83597-76D9-4F70-B46C-ED6FFD94AE00}"/>
              </a:ext>
            </a:extLst>
          </p:cNvPr>
          <p:cNvSpPr/>
          <p:nvPr/>
        </p:nvSpPr>
        <p:spPr>
          <a:xfrm>
            <a:off x="13716003" y="2803672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3B35B90-DAC9-4D41-AEC2-D21AA7E55E8F}"/>
              </a:ext>
            </a:extLst>
          </p:cNvPr>
          <p:cNvSpPr/>
          <p:nvPr/>
        </p:nvSpPr>
        <p:spPr>
          <a:xfrm>
            <a:off x="13716003" y="3817254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8EC950B-7A66-4F20-B0E7-1A20A6ABD1C6}"/>
              </a:ext>
            </a:extLst>
          </p:cNvPr>
          <p:cNvSpPr/>
          <p:nvPr/>
        </p:nvSpPr>
        <p:spPr>
          <a:xfrm>
            <a:off x="24387631" y="3817254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41AC047-37C2-47E3-A7EA-F26355865979}"/>
              </a:ext>
            </a:extLst>
          </p:cNvPr>
          <p:cNvSpPr/>
          <p:nvPr/>
        </p:nvSpPr>
        <p:spPr>
          <a:xfrm>
            <a:off x="13208002" y="3817254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E9CA3B4-BDF2-4A70-91BC-524DA58F7CCF}"/>
              </a:ext>
            </a:extLst>
          </p:cNvPr>
          <p:cNvSpPr/>
          <p:nvPr/>
        </p:nvSpPr>
        <p:spPr>
          <a:xfrm>
            <a:off x="13208002" y="4830836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47E3F6F-A5BD-414A-9B6B-3AF1A45A3F35}"/>
              </a:ext>
            </a:extLst>
          </p:cNvPr>
          <p:cNvSpPr/>
          <p:nvPr/>
        </p:nvSpPr>
        <p:spPr>
          <a:xfrm>
            <a:off x="23879630" y="4830836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022E96-6C58-4E99-A5F1-7027E02A3D15}"/>
              </a:ext>
            </a:extLst>
          </p:cNvPr>
          <p:cNvSpPr/>
          <p:nvPr/>
        </p:nvSpPr>
        <p:spPr>
          <a:xfrm>
            <a:off x="12700001" y="4830836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9931292-A255-4B2A-97EB-B6B14FA2B8CC}"/>
              </a:ext>
            </a:extLst>
          </p:cNvPr>
          <p:cNvSpPr/>
          <p:nvPr/>
        </p:nvSpPr>
        <p:spPr>
          <a:xfrm>
            <a:off x="12700001" y="5844418"/>
            <a:ext cx="11177209" cy="101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2AE96845-5A69-4077-8E37-599C4E58741F}"/>
              </a:ext>
            </a:extLst>
          </p:cNvPr>
          <p:cNvSpPr/>
          <p:nvPr/>
        </p:nvSpPr>
        <p:spPr>
          <a:xfrm>
            <a:off x="23371629" y="5844418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789DEA7-4C7F-467E-B496-A6BDB408F5EE}"/>
              </a:ext>
            </a:extLst>
          </p:cNvPr>
          <p:cNvSpPr/>
          <p:nvPr/>
        </p:nvSpPr>
        <p:spPr>
          <a:xfrm>
            <a:off x="12192000" y="5844418"/>
            <a:ext cx="1013582" cy="10135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643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DEEEE03-64B9-4549-B7C1-C9887213C6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577" y="904873"/>
            <a:ext cx="3200912" cy="5204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8998F-2DFF-4464-AE95-7F4DFAB5CCC0}"/>
              </a:ext>
            </a:extLst>
          </p:cNvPr>
          <p:cNvSpPr txBox="1"/>
          <p:nvPr/>
        </p:nvSpPr>
        <p:spPr>
          <a:xfrm>
            <a:off x="1352349" y="2058222"/>
            <a:ext cx="514370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Нажимая на кнопку в начале пользования или воспользовавшись меню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,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запускаем бота командой /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start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altLang="ko-KR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Перед пользователем появятся:</a:t>
            </a:r>
          </a:p>
          <a:p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• Текстовое сообщение в котором описываются основные     функции бота.</a:t>
            </a:r>
          </a:p>
          <a:p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• Меню в котором присутствуют команды для упрощённого управления ботом, такие как: /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start, /help, /info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</a:p>
          <a:p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• 3 кнопки для использования функций.</a:t>
            </a: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B22D8-8395-4E7F-8B23-033274666142}"/>
              </a:ext>
            </a:extLst>
          </p:cNvPr>
          <p:cNvSpPr txBox="1"/>
          <p:nvPr/>
        </p:nvSpPr>
        <p:spPr>
          <a:xfrm>
            <a:off x="1205865" y="904873"/>
            <a:ext cx="5290185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ru-RU" altLang="ko-KR" sz="2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Функционал бота</a:t>
            </a:r>
            <a:endParaRPr lang="en-US" altLang="ko-KR" sz="2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F2B5BD-89E9-472C-B890-673EE80CDC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76" y="1017501"/>
            <a:ext cx="1418038" cy="1821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08ACE2-268A-4B18-9F4F-68E58198E8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766" b="766"/>
          <a:stretch>
            <a:fillRect/>
          </a:stretch>
        </p:blipFill>
        <p:spPr/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D2B599F-4A60-4976-BFB8-1FC3FF8CEC92}"/>
              </a:ext>
            </a:extLst>
          </p:cNvPr>
          <p:cNvSpPr/>
          <p:nvPr/>
        </p:nvSpPr>
        <p:spPr>
          <a:xfrm>
            <a:off x="1205865" y="1897737"/>
            <a:ext cx="5290185" cy="327562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72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1C6D082-6F85-4F95-A6B2-8D306E7D7B10}"/>
              </a:ext>
            </a:extLst>
          </p:cNvPr>
          <p:cNvSpPr txBox="1"/>
          <p:nvPr/>
        </p:nvSpPr>
        <p:spPr>
          <a:xfrm>
            <a:off x="9547224" y="2876529"/>
            <a:ext cx="242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Исполнитель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5D6A-A084-4880-8DA0-A4533AA09747}"/>
              </a:ext>
            </a:extLst>
          </p:cNvPr>
          <p:cNvSpPr txBox="1"/>
          <p:nvPr/>
        </p:nvSpPr>
        <p:spPr>
          <a:xfrm>
            <a:off x="7603972" y="2876529"/>
            <a:ext cx="84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Gif</a:t>
            </a:r>
            <a:endParaRPr lang="ru-RU" sz="28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A7791-6039-496B-B01E-5B2341AD0CE7}"/>
              </a:ext>
            </a:extLst>
          </p:cNvPr>
          <p:cNvSpPr txBox="1"/>
          <p:nvPr/>
        </p:nvSpPr>
        <p:spPr>
          <a:xfrm>
            <a:off x="4525006" y="2876529"/>
            <a:ext cx="124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Видео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EEE03-64B9-4549-B7C1-C9887213C6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86" y="601735"/>
            <a:ext cx="3200912" cy="5204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8998F-2DFF-4464-AE95-7F4DFAB5CCC0}"/>
              </a:ext>
            </a:extLst>
          </p:cNvPr>
          <p:cNvSpPr txBox="1"/>
          <p:nvPr/>
        </p:nvSpPr>
        <p:spPr>
          <a:xfrm>
            <a:off x="205378" y="1828175"/>
            <a:ext cx="30137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После нажатия на кнопку пользователю будет предложено ввести в нужном формате сообщение: видео, 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gif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либо название исполнителя.</a:t>
            </a: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B22D8-8395-4E7F-8B23-033274666142}"/>
              </a:ext>
            </a:extLst>
          </p:cNvPr>
          <p:cNvSpPr txBox="1"/>
          <p:nvPr/>
        </p:nvSpPr>
        <p:spPr>
          <a:xfrm>
            <a:off x="205461" y="802921"/>
            <a:ext cx="3366286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ru-RU" altLang="ko-KR" sz="2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Работа бота:</a:t>
            </a:r>
            <a:endParaRPr lang="en-US" altLang="ko-KR" sz="2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F2B5BD-89E9-472C-B890-673EE80CDC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85" y="714363"/>
            <a:ext cx="1418038" cy="1821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BD19BE-E08B-4A83-8E98-3700F4C07A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766" b="766"/>
          <a:stretch>
            <a:fillRect/>
          </a:stretch>
        </p:blipFill>
        <p:spPr>
          <a:xfrm>
            <a:off x="4021031" y="733613"/>
            <a:ext cx="2252483" cy="4928738"/>
          </a:xfrm>
        </p:spPr>
      </p:pic>
      <p:pic>
        <p:nvPicPr>
          <p:cNvPr id="30" name="그림 8">
            <a:extLst>
              <a:ext uri="{FF2B5EF4-FFF2-40B4-BE49-F238E27FC236}">
                <a16:creationId xmlns:a16="http://schemas.microsoft.com/office/drawing/2014/main" id="{DBEDEA0B-26D4-474E-989C-F4048D658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16" y="601735"/>
            <a:ext cx="3200912" cy="5204736"/>
          </a:xfrm>
          <a:prstGeom prst="rect">
            <a:avLst/>
          </a:prstGeom>
        </p:spPr>
      </p:pic>
      <p:pic>
        <p:nvPicPr>
          <p:cNvPr id="31" name="그림 9">
            <a:extLst>
              <a:ext uri="{FF2B5EF4-FFF2-40B4-BE49-F238E27FC236}">
                <a16:creationId xmlns:a16="http://schemas.microsoft.com/office/drawing/2014/main" id="{D1200D03-0E16-4D6A-852D-91897C29E4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15" y="714363"/>
            <a:ext cx="1418038" cy="18213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739854A-9987-47B7-AEC9-0929B2796F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6" b="766"/>
          <a:stretch>
            <a:fillRect/>
          </a:stretch>
        </p:blipFill>
        <p:spPr>
          <a:xfrm>
            <a:off x="6805461" y="733613"/>
            <a:ext cx="2252483" cy="4928738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3" name="그림 8">
            <a:extLst>
              <a:ext uri="{FF2B5EF4-FFF2-40B4-BE49-F238E27FC236}">
                <a16:creationId xmlns:a16="http://schemas.microsoft.com/office/drawing/2014/main" id="{8FBF81CF-7A18-4908-92E0-8B318C54B9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46" y="601735"/>
            <a:ext cx="3200912" cy="5204736"/>
          </a:xfrm>
          <a:prstGeom prst="rect">
            <a:avLst/>
          </a:prstGeom>
        </p:spPr>
      </p:pic>
      <p:pic>
        <p:nvPicPr>
          <p:cNvPr id="34" name="그림 9">
            <a:extLst>
              <a:ext uri="{FF2B5EF4-FFF2-40B4-BE49-F238E27FC236}">
                <a16:creationId xmlns:a16="http://schemas.microsoft.com/office/drawing/2014/main" id="{88B38B1E-006A-4409-874C-819F3B463E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45" y="714363"/>
            <a:ext cx="1418038" cy="18213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1C6794-744B-46BF-941F-CEA9D0D540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66" b="766"/>
          <a:stretch>
            <a:fillRect/>
          </a:stretch>
        </p:blipFill>
        <p:spPr>
          <a:xfrm>
            <a:off x="9589891" y="733613"/>
            <a:ext cx="2252483" cy="4928738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330EB7-4566-449D-91BE-D35F46FD8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2965" y="3697248"/>
            <a:ext cx="47625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2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6BE86F2-0668-46A9-A1FD-E58FA57D9347}"/>
              </a:ext>
            </a:extLst>
          </p:cNvPr>
          <p:cNvSpPr txBox="1"/>
          <p:nvPr/>
        </p:nvSpPr>
        <p:spPr>
          <a:xfrm>
            <a:off x="2006598" y="750130"/>
            <a:ext cx="8178802" cy="566386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i="0" dirty="0">
                <a:latin typeface="VAG World" pitchFamily="2" charset="0"/>
                <a:cs typeface="VAG World" pitchFamily="2" charset="0"/>
              </a:rPr>
              <a:t>Немного про код:</a:t>
            </a:r>
            <a:endParaRPr lang="ko-KR" altLang="en-US" sz="2400" i="0" dirty="0">
              <a:latin typeface="VAG World" pitchFamily="2" charset="0"/>
              <a:cs typeface="VAG World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406619-4D41-4C1B-867E-7B0A149C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64" y="1500594"/>
            <a:ext cx="6356472" cy="43520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551BD-ABFF-496E-BDD4-75ECC98EDC45}"/>
              </a:ext>
            </a:extLst>
          </p:cNvPr>
          <p:cNvSpPr txBox="1"/>
          <p:nvPr/>
        </p:nvSpPr>
        <p:spPr>
          <a:xfrm>
            <a:off x="507682" y="2038712"/>
            <a:ext cx="52027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В своём проекте я использую такие библиотеки как:</a:t>
            </a:r>
          </a:p>
          <a:p>
            <a:endParaRPr lang="ru-RU" sz="1400" dirty="0">
              <a:solidFill>
                <a:schemeClr val="bg1"/>
              </a:solidFill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➤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Os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–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используется для удаления временных файлов.</a:t>
            </a:r>
            <a:endParaRPr lang="ru-RU" sz="1400" dirty="0">
              <a:solidFill>
                <a:schemeClr val="bg1"/>
              </a:solidFill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➤ 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Cv2 - 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нужна для обработки видео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  <a:endParaRPr lang="ru-RU" sz="1400" dirty="0">
              <a:solidFill>
                <a:schemeClr val="bg1"/>
              </a:solidFill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➤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Numpy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- </a:t>
            </a:r>
            <a:r>
              <a:rPr lang="ru-RU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библиотека добавляющая поддержку больших многомерных массивов и матриц</a:t>
            </a:r>
            <a:r>
              <a:rPr lang="en-US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➤</a:t>
            </a:r>
            <a:r>
              <a:rPr lang="ru-RU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Aiogram</a:t>
            </a:r>
            <a:r>
              <a:rPr lang="en-US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– </a:t>
            </a:r>
            <a:r>
              <a:rPr lang="ru-RU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библиотека отвечающая за асинхронную работу бота.</a:t>
            </a:r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➤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Tempfile</a:t>
            </a:r>
            <a:r>
              <a:rPr lang="en-US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– </a:t>
            </a:r>
            <a:r>
              <a:rPr lang="ru-RU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нужна для создания временной директории для обработки видео.</a:t>
            </a:r>
          </a:p>
          <a:p>
            <a:r>
              <a:rPr lang="ru-RU" sz="1400" dirty="0">
                <a:solidFill>
                  <a:schemeClr val="bg1"/>
                </a:solidFill>
              </a:rPr>
              <a:t>➤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Moviepy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–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библиотека отвечающая за всю обработку видео контента.</a:t>
            </a:r>
          </a:p>
          <a:p>
            <a:r>
              <a:rPr lang="ru-RU" sz="1400" dirty="0">
                <a:solidFill>
                  <a:schemeClr val="bg1"/>
                </a:solidFill>
              </a:rPr>
              <a:t>➤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Yandex_music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–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библиотека для поиска исполнителя по треку.</a:t>
            </a: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70B0E15-FBA8-4E9E-B694-592854B51E68}"/>
              </a:ext>
            </a:extLst>
          </p:cNvPr>
          <p:cNvSpPr/>
          <p:nvPr/>
        </p:nvSpPr>
        <p:spPr>
          <a:xfrm>
            <a:off x="291464" y="1878227"/>
            <a:ext cx="5418927" cy="35561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C67C408-ED1A-4401-9AB3-37A4064DD932}"/>
              </a:ext>
            </a:extLst>
          </p:cNvPr>
          <p:cNvSpPr/>
          <p:nvPr/>
        </p:nvSpPr>
        <p:spPr>
          <a:xfrm>
            <a:off x="5964195" y="1878227"/>
            <a:ext cx="5559197" cy="35561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65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C77E523-E6C6-48A9-8A7A-9807A6430BC2}"/>
              </a:ext>
            </a:extLst>
          </p:cNvPr>
          <p:cNvSpPr txBox="1"/>
          <p:nvPr/>
        </p:nvSpPr>
        <p:spPr>
          <a:xfrm>
            <a:off x="263336" y="320436"/>
            <a:ext cx="4333378" cy="689882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i="0" dirty="0">
                <a:latin typeface="VAG World" pitchFamily="2" charset="0"/>
                <a:cs typeface="VAG World" pitchFamily="2" charset="0"/>
              </a:rPr>
              <a:t>Мозг системы:</a:t>
            </a:r>
            <a:endParaRPr lang="ko-KR" altLang="en-US" i="0" dirty="0">
              <a:latin typeface="VAG World" pitchFamily="2" charset="0"/>
              <a:cs typeface="VAG World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6E3FEF-22AA-4D81-A62F-13B8A714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78" y="1169773"/>
            <a:ext cx="6356320" cy="551229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8FA4BF-8FED-4A78-8E79-48DF5EDD3926}"/>
              </a:ext>
            </a:extLst>
          </p:cNvPr>
          <p:cNvSpPr/>
          <p:nvPr/>
        </p:nvSpPr>
        <p:spPr>
          <a:xfrm>
            <a:off x="5263978" y="1169773"/>
            <a:ext cx="6356320" cy="55122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6AA10-DB3E-442A-B298-1ED402A5B888}"/>
              </a:ext>
            </a:extLst>
          </p:cNvPr>
          <p:cNvSpPr txBox="1"/>
          <p:nvPr/>
        </p:nvSpPr>
        <p:spPr>
          <a:xfrm>
            <a:off x="385509" y="1865718"/>
            <a:ext cx="40890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В этом участке кода представлен основной и самый большой обработчик. </a:t>
            </a: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Он отвечает за: </a:t>
            </a:r>
          </a:p>
          <a:p>
            <a:r>
              <a:rPr lang="ru-RU" dirty="0">
                <a:solidFill>
                  <a:schemeClr val="bg1"/>
                </a:solidFill>
              </a:rPr>
              <a:t>●</a:t>
            </a:r>
            <a:r>
              <a:rPr lang="ru-RU" dirty="0"/>
              <a:t>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Распознавание веса видео</a:t>
            </a:r>
          </a:p>
          <a:p>
            <a:r>
              <a:rPr lang="ru-RU" dirty="0">
                <a:solidFill>
                  <a:schemeClr val="bg1"/>
                </a:solidFill>
              </a:rPr>
              <a:t>●</a:t>
            </a:r>
            <a:r>
              <a:rPr lang="ru-RU" dirty="0"/>
              <a:t>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Распознавание длины видео</a:t>
            </a:r>
          </a:p>
          <a:p>
            <a:r>
              <a:rPr lang="ru-RU" dirty="0">
                <a:solidFill>
                  <a:schemeClr val="bg1"/>
                </a:solidFill>
              </a:rPr>
              <a:t>●</a:t>
            </a:r>
            <a:r>
              <a:rPr lang="ru-RU" dirty="0"/>
              <a:t>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В случае не квадратной формы обрезание в формате 1:1</a:t>
            </a:r>
          </a:p>
          <a:p>
            <a:r>
              <a:rPr lang="ru-RU" sz="1400" dirty="0">
                <a:solidFill>
                  <a:schemeClr val="bg1"/>
                </a:solidFill>
              </a:rPr>
              <a:t>● 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Сохранение аудио в отдельный файл</a:t>
            </a:r>
          </a:p>
          <a:p>
            <a:r>
              <a:rPr lang="ru-RU" sz="1400" dirty="0">
                <a:solidFill>
                  <a:schemeClr val="bg1"/>
                </a:solidFill>
              </a:rPr>
              <a:t>● 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Обрезание в круг </a:t>
            </a:r>
          </a:p>
          <a:p>
            <a:r>
              <a:rPr lang="ru-RU" sz="1400" dirty="0">
                <a:solidFill>
                  <a:schemeClr val="bg1"/>
                </a:solidFill>
              </a:rPr>
              <a:t>●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Добавление аудио к видео</a:t>
            </a:r>
          </a:p>
          <a:p>
            <a:r>
              <a:rPr lang="ru-RU" sz="1400" dirty="0">
                <a:solidFill>
                  <a:schemeClr val="bg1"/>
                </a:solidFill>
              </a:rPr>
              <a:t>●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Отсылка в формате кружка пользователю</a:t>
            </a: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C42B72D0-D6C9-434A-A99A-D727634A68FB}"/>
              </a:ext>
            </a:extLst>
          </p:cNvPr>
          <p:cNvSpPr/>
          <p:nvPr/>
        </p:nvSpPr>
        <p:spPr>
          <a:xfrm>
            <a:off x="263336" y="1672281"/>
            <a:ext cx="4333378" cy="30150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 descr="Голова с шестеренками">
            <a:extLst>
              <a:ext uri="{FF2B5EF4-FFF2-40B4-BE49-F238E27FC236}">
                <a16:creationId xmlns:a16="http://schemas.microsoft.com/office/drawing/2014/main" id="{2FCD6CD4-6EE0-4399-B52B-67CDD3414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509" y="5623164"/>
            <a:ext cx="914400" cy="914400"/>
          </a:xfrm>
          <a:prstGeom prst="rect">
            <a:avLst/>
          </a:prstGeom>
        </p:spPr>
      </p:pic>
      <p:sp>
        <p:nvSpPr>
          <p:cNvPr id="27" name="Овал 26">
            <a:extLst>
              <a:ext uri="{FF2B5EF4-FFF2-40B4-BE49-F238E27FC236}">
                <a16:creationId xmlns:a16="http://schemas.microsoft.com/office/drawing/2014/main" id="{A4E6D6A5-2F19-41D7-840F-DF5BC7A58DC1}"/>
              </a:ext>
            </a:extLst>
          </p:cNvPr>
          <p:cNvSpPr/>
          <p:nvPr/>
        </p:nvSpPr>
        <p:spPr>
          <a:xfrm>
            <a:off x="-6858000" y="0"/>
            <a:ext cx="68580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D45E358-D0CC-445F-8ADA-C9185F55B2A3}"/>
              </a:ext>
            </a:extLst>
          </p:cNvPr>
          <p:cNvSpPr/>
          <p:nvPr/>
        </p:nvSpPr>
        <p:spPr>
          <a:xfrm>
            <a:off x="-1562100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1384FD4-39C2-4E36-A760-F14F3DC3225D}"/>
              </a:ext>
            </a:extLst>
          </p:cNvPr>
          <p:cNvSpPr/>
          <p:nvPr/>
        </p:nvSpPr>
        <p:spPr>
          <a:xfrm>
            <a:off x="-19050000" y="0"/>
            <a:ext cx="68580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8832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DA6704-018E-4B54-9B86-23BCE07E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99" y="2120471"/>
            <a:ext cx="3190875" cy="3190875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57AAAB-C80A-4432-8B23-12DB173432F1}"/>
              </a:ext>
            </a:extLst>
          </p:cNvPr>
          <p:cNvSpPr txBox="1"/>
          <p:nvPr/>
        </p:nvSpPr>
        <p:spPr>
          <a:xfrm>
            <a:off x="291463" y="750130"/>
            <a:ext cx="11546309" cy="566386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i="0" dirty="0">
                <a:latin typeface="VAG World" pitchFamily="2" charset="0"/>
                <a:cs typeface="VAG World" pitchFamily="2" charset="0"/>
              </a:rPr>
              <a:t>Небольшой пиар ход:</a:t>
            </a:r>
            <a:endParaRPr lang="ko-KR" altLang="en-US" sz="2400" i="0" dirty="0"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8CE61-9FCD-4B41-A8C6-3D2B7B43E3B8}"/>
              </a:ext>
            </a:extLst>
          </p:cNvPr>
          <p:cNvSpPr txBox="1"/>
          <p:nvPr/>
        </p:nvSpPr>
        <p:spPr>
          <a:xfrm>
            <a:off x="507681" y="1833562"/>
            <a:ext cx="5202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Про преимущества бота:</a:t>
            </a: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Он полностью бесплатный и в нём нет ограничений в количестве обработок.</a:t>
            </a: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При загрузке видео не требуется обрезать в формат 1:1, бот сделает это за вас.</a:t>
            </a: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Расширенный функционал по сравнению с похожими ботами. </a:t>
            </a:r>
          </a:p>
          <a:p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99747B6-0BED-44BE-B9B7-117F9E9E8509}"/>
              </a:ext>
            </a:extLst>
          </p:cNvPr>
          <p:cNvSpPr/>
          <p:nvPr/>
        </p:nvSpPr>
        <p:spPr>
          <a:xfrm>
            <a:off x="291463" y="1673077"/>
            <a:ext cx="5418927" cy="18691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CD17F-47FE-43B3-B549-06DE5FA8C4AD}"/>
              </a:ext>
            </a:extLst>
          </p:cNvPr>
          <p:cNvSpPr txBox="1"/>
          <p:nvPr/>
        </p:nvSpPr>
        <p:spPr>
          <a:xfrm>
            <a:off x="507681" y="4008774"/>
            <a:ext cx="5202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Бесплатный хостинг:</a:t>
            </a: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Обычно чтобы твой бот был постоянно онлайн ему нужно покупать хостинг, но это платно. Как решить этот вопрос если бот бесплатен?</a:t>
            </a:r>
          </a:p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Я предлагаю встраивать рекламные посты в самого бота, но данный подход потребует вложения средств на рекламу бота и наращивание аудитории нужной для покупок рекламы.</a:t>
            </a:r>
          </a:p>
          <a:p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8487760-EFA5-487D-84C1-40AD6FB47E2B}"/>
              </a:ext>
            </a:extLst>
          </p:cNvPr>
          <p:cNvSpPr/>
          <p:nvPr/>
        </p:nvSpPr>
        <p:spPr>
          <a:xfrm>
            <a:off x="291463" y="3848289"/>
            <a:ext cx="5418927" cy="209119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D8C97860-80A4-40F9-8CC5-B22F3581ECD5}"/>
              </a:ext>
            </a:extLst>
          </p:cNvPr>
          <p:cNvSpPr/>
          <p:nvPr/>
        </p:nvSpPr>
        <p:spPr>
          <a:xfrm>
            <a:off x="7319190" y="1833562"/>
            <a:ext cx="3764692" cy="37646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BDCE9FE-7A82-4A20-8F6C-0C1908DA4D4E}"/>
              </a:ext>
            </a:extLst>
          </p:cNvPr>
          <p:cNvSpPr/>
          <p:nvPr/>
        </p:nvSpPr>
        <p:spPr>
          <a:xfrm>
            <a:off x="24384000" y="0"/>
            <a:ext cx="68580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6854C76-08E4-49BD-97DB-7E5720743A15}"/>
              </a:ext>
            </a:extLst>
          </p:cNvPr>
          <p:cNvSpPr/>
          <p:nvPr/>
        </p:nvSpPr>
        <p:spPr>
          <a:xfrm>
            <a:off x="1562100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5CBFAE9-EFDF-4143-B804-4047AFB56443}"/>
              </a:ext>
            </a:extLst>
          </p:cNvPr>
          <p:cNvSpPr/>
          <p:nvPr/>
        </p:nvSpPr>
        <p:spPr>
          <a:xfrm>
            <a:off x="12192000" y="0"/>
            <a:ext cx="68580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716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D77B0A3-259C-416B-9FBF-EEE88DA9A6AA}"/>
              </a:ext>
            </a:extLst>
          </p:cNvPr>
          <p:cNvSpPr txBox="1"/>
          <p:nvPr/>
        </p:nvSpPr>
        <p:spPr>
          <a:xfrm>
            <a:off x="291464" y="750130"/>
            <a:ext cx="2995434" cy="566386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 w="12700">
            <a:solidFill>
              <a:schemeClr val="bg1"/>
            </a:solidFill>
          </a:ln>
        </p:spPr>
        <p:txBody>
          <a:bodyPr wrap="square" lIns="252000" rIns="252000" rtlCol="0" anchor="ctr" anchorCtr="0">
            <a:noAutofit/>
          </a:bodyPr>
          <a:lstStyle>
            <a:defPPr>
              <a:defRPr lang="ko-KR"/>
            </a:defPPr>
            <a:lvl1pPr algn="ctr">
              <a:defRPr sz="2800" i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i="0" dirty="0">
                <a:latin typeface="VAG World" pitchFamily="2" charset="0"/>
                <a:cs typeface="VAG World" pitchFamily="2" charset="0"/>
              </a:rPr>
              <a:t>Итог:</a:t>
            </a:r>
            <a:endParaRPr lang="ko-KR" altLang="en-US" sz="2400" i="0" dirty="0"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4345E-069C-4341-B487-78DCC27D7E5D}"/>
              </a:ext>
            </a:extLst>
          </p:cNvPr>
          <p:cNvSpPr txBox="1"/>
          <p:nvPr/>
        </p:nvSpPr>
        <p:spPr>
          <a:xfrm>
            <a:off x="407810" y="1796491"/>
            <a:ext cx="550695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За время разработки бота 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(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приблизительно месяц) мне пришлось разбираться в большом количестве нюансов разработки и неочевидности некоторых вещей но тем не менее я получил большой опыт: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</a:t>
            </a:r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pPr marL="342900" indent="-342900">
              <a:buAutoNum type="arabicParenR"/>
            </a:pP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Научился пользоваться библиотекой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aiogram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, благодаря которой я могу создавать ботов на заказ или просто для собственных нужд.</a:t>
            </a:r>
          </a:p>
          <a:p>
            <a:pPr marL="342900" indent="-342900">
              <a:buAutoNum type="arabicParenR"/>
            </a:pP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Разобрался с некоторыми библиотеками такими как: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moviepy</a:t>
            </a:r>
            <a:r>
              <a:rPr lang="en-US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и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Yandex_music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 и конечно </a:t>
            </a:r>
            <a:r>
              <a:rPr lang="en-US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aiogram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Более сильно углубился в тему функций.</a:t>
            </a:r>
          </a:p>
          <a:p>
            <a:pPr marL="342900" indent="-342900">
              <a:buAutoNum type="arabicParenR"/>
            </a:pP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Понял как работает </a:t>
            </a:r>
            <a:r>
              <a:rPr lang="ru-RU" altLang="ko-KR" sz="1400" dirty="0" err="1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асинхроность</a:t>
            </a: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ru-RU" altLang="ko-KR" sz="1400" dirty="0">
                <a:solidFill>
                  <a:schemeClr val="bg1"/>
                </a:solidFill>
                <a:latin typeface="VAG World" pitchFamily="2" charset="0"/>
                <a:cs typeface="VAG World" pitchFamily="2" charset="0"/>
              </a:rPr>
              <a:t>И просто получил удовольствие от процесса</a:t>
            </a: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pPr marL="342900" indent="-342900">
              <a:buAutoNum type="arabicParenR"/>
            </a:pPr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endParaRPr lang="ru-RU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bg1"/>
              </a:solidFill>
              <a:latin typeface="VAG World" pitchFamily="2" charset="0"/>
              <a:cs typeface="VAG World" pitchFamily="2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404D977-0EA9-4490-80A1-DA474E89454A}"/>
              </a:ext>
            </a:extLst>
          </p:cNvPr>
          <p:cNvSpPr/>
          <p:nvPr/>
        </p:nvSpPr>
        <p:spPr>
          <a:xfrm>
            <a:off x="291464" y="1677195"/>
            <a:ext cx="6397660" cy="314193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E74797-0918-4E14-8AEC-AE6351F6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70" y="810069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3190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C6F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rgbClr val="1348C2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552</Words>
  <Application>Microsoft Office PowerPoint</Application>
  <PresentationFormat>Широкоэкранный</PresentationFormat>
  <Paragraphs>70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 Unicode MS</vt:lpstr>
      <vt:lpstr>Nunito ExtraLight</vt:lpstr>
      <vt:lpstr>Nunito Black</vt:lpstr>
      <vt:lpstr>Arial</vt:lpstr>
      <vt:lpstr>맑은 고딕</vt:lpstr>
      <vt:lpstr>VAG World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nik</cp:lastModifiedBy>
  <cp:revision>343</cp:revision>
  <dcterms:created xsi:type="dcterms:W3CDTF">2019-04-06T05:20:47Z</dcterms:created>
  <dcterms:modified xsi:type="dcterms:W3CDTF">2023-05-18T17:43:24Z</dcterms:modified>
</cp:coreProperties>
</file>